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62" r:id="rId8"/>
    <p:sldId id="261" r:id="rId9"/>
    <p:sldId id="283" r:id="rId10"/>
    <p:sldId id="264" r:id="rId11"/>
    <p:sldId id="288" r:id="rId12"/>
    <p:sldId id="289" r:id="rId13"/>
    <p:sldId id="290" r:id="rId14"/>
    <p:sldId id="291" r:id="rId15"/>
    <p:sldId id="292" r:id="rId16"/>
    <p:sldId id="293" r:id="rId17"/>
    <p:sldId id="266" r:id="rId18"/>
    <p:sldId id="268" r:id="rId1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B7C6"/>
    <a:srgbClr val="103350"/>
    <a:srgbClr val="0C4360"/>
    <a:srgbClr val="1B6872"/>
    <a:srgbClr val="002136"/>
    <a:srgbClr val="0C75AC"/>
    <a:srgbClr val="00243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823" autoAdjust="0"/>
    <p:restoredTop sz="94660"/>
  </p:normalViewPr>
  <p:slideViewPr>
    <p:cSldViewPr snapToGrid="0">
      <p:cViewPr>
        <p:scale>
          <a:sx n="80" d="100"/>
          <a:sy n="80" d="100"/>
        </p:scale>
        <p:origin x="-701" y="-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5E8405-9D99-4FA5-842E-D515212A7594}" type="datetime1">
              <a:rPr lang="en-GB" smtClean="0"/>
              <a:pPr rtl="0"/>
              <a:t>22/11/2020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831430A-4AA4-45C8-AC23-CD6B61C41A4C}" type="slidenum">
              <a:rPr lang="en-GB" smtClean="0"/>
              <a:pPr rtl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0599009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70E3C-251E-4FDC-A619-AC9EE932F165}" type="datetime1">
              <a:rPr lang="en-GB" noProof="0" smtClean="0"/>
              <a:pPr/>
              <a:t>22/11/2020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4D747-9380-41EE-9946-EC9EC0CA5D1E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xmlns="" val="382772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GB" smtClean="0"/>
              <a:pPr rtl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24393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GB" smtClean="0"/>
              <a:pPr rtl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268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223578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80259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841121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79944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GB" smtClean="0"/>
              <a:pPr rtl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658271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GB" smtClean="0"/>
              <a:pPr rtl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427706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34D747-9380-41EE-9946-EC9EC0CA5D1E}" type="slidenum">
              <a:rPr lang="en-GB" smtClean="0"/>
              <a:pPr rtl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4778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xmlns="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xmlns="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xmlns="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xmlns="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xmlns="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xmlns="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n-US" noProof="0" smtClean="0"/>
              <a:t>Click to edit Master subtitle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xmlns="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 rtlCol="0"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rt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xmlns="" id="{05F72315-51A9-431C-B80A-45E4FB1D6B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xmlns="" id="{883D1F0C-34F1-46E1-B178-E4AB82B146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xmlns="" id="{7202A849-DF14-40E7-B38D-1185F7260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xmlns="" id="{CCFC1ADF-AC11-4CCD-AC2D-478B6FFEA5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xmlns="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en-GB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xmlns="" id="{642D3CE0-C3B4-4F3F-A650-AB452B3AD4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xmlns="" id="{DBED2BB0-CDAD-40EE-8B35-C66DF45EE2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r>
              <a:rPr lang="en-GB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xmlns="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3366" y="1444649"/>
            <a:ext cx="3365063" cy="4579079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A015C605-1D30-48BC-A0D6-3B11AF56CC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64290" y="1444649"/>
            <a:ext cx="7694310" cy="4579079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xmlns="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xmlns="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xmlns="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xmlns="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xmlns="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xmlns="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xmlns="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xmlns="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xmlns="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xmlns="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xmlns="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xmlns="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GB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GB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xmlns="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xmlns="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US" noProof="0" smtClean="0"/>
              <a:pPr rtl="0"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xmlns="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rt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xmlns="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US" noProof="0" smtClean="0"/>
              <a:pPr rtl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 rtl="0"/>
            <a:r>
              <a:rPr lang="en-GB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US" noProof="0" smtClean="0"/>
              <a:pPr rtl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US" noProof="0" smtClean="0"/>
              <a:pPr rtl="0"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GB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xmlns="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GB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0103A49C-32FF-49E6-86F3-FC2E19517B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3365" y="1825625"/>
            <a:ext cx="11215235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GB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FA80A70-18DE-4DB9-9982-BA75BE54CF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4500" y="1681163"/>
            <a:ext cx="5157787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2801C0EF-C078-44B0-AD01-4850E9A65EE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00812" y="1681163"/>
            <a:ext cx="5157788" cy="823912"/>
          </a:xfrm>
        </p:spPr>
        <p:txBody>
          <a:bodyPr rtlCol="0"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xmlns="" id="{7C9DED91-45F6-4308-A085-1EFACA6468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500" y="2505075"/>
            <a:ext cx="5157787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xmlns="" id="{0574B5E7-B666-439B-9278-67BE1EA6EBC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75412" y="2505075"/>
            <a:ext cx="5183188" cy="3684588"/>
          </a:xfrm>
        </p:spPr>
        <p:txBody>
          <a:bodyPr rtlCol="0"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GB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rtlCol="0"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pPr rtl="0"/>
            <a:fld id="{C263D6C4-4840-40CC-AC84-17E24B3B7BDE}" type="slidenum">
              <a:rPr lang="en-GB" noProof="0" smtClean="0"/>
              <a:pPr rtl="0"/>
              <a:t>‹#›</a:t>
            </a:fld>
            <a:endParaRPr lang="en-GB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796BFF-6E5F-4DE7-B193-F501FC094D6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365" y="1517715"/>
            <a:ext cx="5184437" cy="4659248"/>
          </a:xfrm>
        </p:spPr>
        <p:txBody>
          <a:bodyPr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78622754-CA4D-4C27-A37F-B26E7B4C9CA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74163" y="1517715"/>
            <a:ext cx="5184437" cy="4659248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263D6C4-4840-40CC-AC84-17E24B3B7BDE}" type="slidenum">
              <a:rPr lang="en-US" noProof="0" smtClean="0"/>
              <a:pPr rtl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CDDDB7D-9189-9548-A2B9-81DC62C3C1A3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xmlns="" id="{096D8877-6B4A-4540-8927-767DD7401718}"/>
              </a:ext>
            </a:extLst>
          </p:cNvPr>
          <p:cNvSpPr/>
          <p:nvPr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xmlns="" id="{5AF2E123-FE0F-8541-8E36-5030C450AA7E}"/>
              </a:ext>
            </a:extLst>
          </p:cNvPr>
          <p:cNvSpPr/>
          <p:nvPr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xmlns="" id="{E5519D99-3B68-924A-9CD0-14B911711CA8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xmlns="" id="{A09E21A9-FBEF-144C-A152-FE484F3C55C1}"/>
              </a:ext>
            </a:extLst>
          </p:cNvPr>
          <p:cNvSpPr/>
          <p:nvPr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0C7F2CB-A8CE-1545-A08D-93592C4BAEEA}"/>
              </a:ext>
            </a:extLst>
          </p:cNvPr>
          <p:cNvSpPr txBox="1">
            <a:spLocks/>
          </p:cNvSpPr>
          <p:nvPr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en-GB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068FCE4-1B47-3C4B-B091-013120A97D09}"/>
              </a:ext>
            </a:extLst>
          </p:cNvPr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xmlns="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xmlns="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E1E08A0-195D-694F-947B-986A76FBB93E}"/>
              </a:ext>
            </a:extLst>
          </p:cNvPr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xmlns="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xmlns="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xmlns="" id="{A587DEFD-D470-4142-8E0D-A71DDB147C92}"/>
              </a:ext>
            </a:extLst>
          </p:cNvPr>
          <p:cNvSpPr/>
          <p:nvPr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7D9BF857-7910-734D-A217-5E3344220AA2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C263D6C4-4840-40CC-AC84-17E24B3B7BDE}" type="slidenum">
              <a:rPr lang="en-US" noProof="0" smtClean="0"/>
              <a:pPr rtl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.jpeg"/><Relationship Id="rId3" Type="http://schemas.openxmlformats.org/officeDocument/2006/relationships/image" Target="../media/image3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15" Type="http://schemas.openxmlformats.org/officeDocument/2006/relationships/image" Target="../media/image8.jpe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>
              <a:defRPr/>
            </a:pPr>
            <a:r>
              <a:rPr lang="it-IT" sz="5400" dirty="0" smtClean="0">
                <a:solidFill>
                  <a:srgbClr val="63B7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Alibaba Cloud Global AI Innovation challenge</a:t>
            </a:r>
            <a:endParaRPr lang="en-US" sz="5400" dirty="0">
              <a:solidFill>
                <a:srgbClr val="63B7C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954509"/>
            <a:ext cx="7077456" cy="1427115"/>
          </a:xfrm>
        </p:spPr>
        <p:txBody>
          <a:bodyPr rtlCol="0">
            <a:noAutofit/>
          </a:bodyPr>
          <a:lstStyle/>
          <a:p>
            <a:pPr marL="1028700" lvl="1" indent="-342900">
              <a:spcBef>
                <a:spcPct val="20000"/>
              </a:spcBef>
              <a:buNone/>
              <a:defRPr/>
            </a:pPr>
            <a:r>
              <a:rPr lang="en-US" sz="1800" b="1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Team Name</a:t>
            </a:r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: rupali_saumya</a:t>
            </a:r>
          </a:p>
          <a:p>
            <a:pPr marL="1028700" lvl="1" indent="-342900">
              <a:spcBef>
                <a:spcPct val="20000"/>
              </a:spcBef>
              <a:buNone/>
              <a:defRPr/>
            </a:pPr>
            <a:endParaRPr lang="en-US" sz="1800" b="1" dirty="0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marL="1028700" lvl="1" indent="-342900">
              <a:spcBef>
                <a:spcPct val="20000"/>
              </a:spcBef>
              <a:buNone/>
              <a:defRPr/>
            </a:pPr>
            <a:r>
              <a:rPr lang="en-US" sz="1800" b="1" u="sng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Team Members</a:t>
            </a:r>
            <a:r>
              <a:rPr lang="en-US" sz="18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: Rupali Taneja &amp; Saumya Gupta</a:t>
            </a:r>
            <a:endParaRPr lang="en-US" sz="1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/>
          <a:lstStyle/>
          <a:p>
            <a:r>
              <a:rPr lang="en-US" sz="4000" dirty="0" smtClean="0">
                <a:solidFill>
                  <a:srgbClr val="63B7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 square Testing</a:t>
            </a:r>
            <a:endParaRPr lang="en-US" sz="4000" dirty="0">
              <a:solidFill>
                <a:srgbClr val="63B7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en-GB" noProof="0" smtClean="0"/>
              <a:pPr rtl="0"/>
              <a:t>10</a:t>
            </a:fld>
            <a:endParaRPr lang="en-GB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8B638F8-945E-4BD7-B478-F3B721EC1D12}"/>
              </a:ext>
            </a:extLst>
          </p:cNvPr>
          <p:cNvSpPr txBox="1"/>
          <p:nvPr/>
        </p:nvSpPr>
        <p:spPr>
          <a:xfrm>
            <a:off x="1377189" y="4682232"/>
            <a:ext cx="472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Chi Square Test for The attribute – CP(Chest Pain Type)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B9C6178-0DBC-4D17-AF0B-1D3305F548C1}"/>
              </a:ext>
            </a:extLst>
          </p:cNvPr>
          <p:cNvSpPr txBox="1"/>
          <p:nvPr/>
        </p:nvSpPr>
        <p:spPr>
          <a:xfrm>
            <a:off x="6424886" y="5497035"/>
            <a:ext cx="472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Chi Square Test for The attribute - CP</a:t>
            </a:r>
          </a:p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THALAC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8B638F8-945E-4BD7-B478-F3B721EC1D12}"/>
              </a:ext>
            </a:extLst>
          </p:cNvPr>
          <p:cNvSpPr txBox="1"/>
          <p:nvPr/>
        </p:nvSpPr>
        <p:spPr>
          <a:xfrm>
            <a:off x="1253364" y="5482332"/>
            <a:ext cx="4728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Chi Square Test for The attribute – CP(Chest Pain Type)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CAFFE6A-2CF0-49CE-8E8B-87CD6218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7" t="11521" r="30316" b="58317"/>
          <a:stretch/>
        </p:blipFill>
        <p:spPr>
          <a:xfrm>
            <a:off x="1263244" y="3000376"/>
            <a:ext cx="4594631" cy="2372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218A0B6-B0EF-48FB-ADCB-CD0ACB08D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28" t="12169" r="30680" b="58835"/>
          <a:stretch/>
        </p:blipFill>
        <p:spPr>
          <a:xfrm>
            <a:off x="6638925" y="2971801"/>
            <a:ext cx="4514296" cy="2372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1285875" y="2028736"/>
            <a:ext cx="9915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The 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Chi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Square Test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 of Independence determines whether there is an association between categorical variables (i.e., whether the variables are independent or related).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Prediction using Classification Algorithms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en-GB" noProof="0" smtClean="0"/>
              <a:pPr rtl="0"/>
              <a:t>11</a:t>
            </a:fld>
            <a:endParaRPr lang="en-GB" noProof="0" dirty="0"/>
          </a:p>
        </p:txBody>
      </p:sp>
      <p:sp>
        <p:nvSpPr>
          <p:cNvPr id="7" name="Rectangle 6"/>
          <p:cNvSpPr/>
          <p:nvPr/>
        </p:nvSpPr>
        <p:spPr>
          <a:xfrm>
            <a:off x="581025" y="13437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1.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4BF6AFA-7C0E-4B25-A34A-80EF4D78F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6" t="11650" r="65376" b="35334"/>
          <a:stretch/>
        </p:blipFill>
        <p:spPr>
          <a:xfrm>
            <a:off x="462491" y="1928858"/>
            <a:ext cx="2880784" cy="1798592"/>
          </a:xfrm>
          <a:prstGeom prst="rect">
            <a:avLst/>
          </a:prstGeom>
          <a:ln w="38100" cap="sq">
            <a:solidFill>
              <a:srgbClr val="63B7C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EA72D46-134D-4C75-ADE1-99D169B8CA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8" t="11779" r="10946" b="56517"/>
          <a:stretch/>
        </p:blipFill>
        <p:spPr>
          <a:xfrm>
            <a:off x="3718490" y="1966570"/>
            <a:ext cx="6139886" cy="1798981"/>
          </a:xfrm>
          <a:prstGeom prst="rect">
            <a:avLst/>
          </a:prstGeom>
          <a:ln w="38100" cap="sq">
            <a:solidFill>
              <a:srgbClr val="63B7C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Oval 10"/>
          <p:cNvSpPr/>
          <p:nvPr/>
        </p:nvSpPr>
        <p:spPr>
          <a:xfrm>
            <a:off x="6352112" y="3305173"/>
            <a:ext cx="863599" cy="372534"/>
          </a:xfrm>
          <a:prstGeom prst="ellipse">
            <a:avLst/>
          </a:prstGeom>
          <a:noFill/>
          <a:ln w="412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76392" y="2405591"/>
            <a:ext cx="1820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alibri" pitchFamily="34" charset="0"/>
                <a:cs typeface="Calibri" pitchFamily="34" charset="0"/>
              </a:rPr>
              <a:t>Accuracy of LR model is 70.492%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1472" y="4034909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2. Naive bayes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4689098-54C3-400B-B14A-0779599C8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14" t="15923" r="65313" b="38455"/>
          <a:stretch/>
        </p:blipFill>
        <p:spPr>
          <a:xfrm>
            <a:off x="411357" y="4603249"/>
            <a:ext cx="2893817" cy="1883276"/>
          </a:xfrm>
          <a:prstGeom prst="rect">
            <a:avLst/>
          </a:prstGeom>
          <a:ln>
            <a:solidFill>
              <a:srgbClr val="63B7C6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A4AE28D-F914-4917-BA65-E116C5DAB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49" t="12169" r="16373" b="51760"/>
          <a:stretch/>
        </p:blipFill>
        <p:spPr>
          <a:xfrm>
            <a:off x="3619500" y="4587900"/>
            <a:ext cx="6096000" cy="1870050"/>
          </a:xfrm>
          <a:prstGeom prst="rect">
            <a:avLst/>
          </a:prstGeom>
          <a:ln w="31750" cmpd="sng">
            <a:solidFill>
              <a:srgbClr val="63B7C6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0236949" y="4804262"/>
            <a:ext cx="1683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Accuracy of NB classifier is 80.328%</a:t>
            </a:r>
            <a:endParaRPr lang="en-US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485463" y="5638798"/>
            <a:ext cx="791638" cy="342902"/>
          </a:xfrm>
          <a:prstGeom prst="ellipse">
            <a:avLst/>
          </a:prstGeom>
          <a:noFill/>
          <a:ln w="41275" cmpd="sng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en-GB" noProof="0" smtClean="0"/>
              <a:pPr rtl="0"/>
              <a:t>12</a:t>
            </a:fld>
            <a:endParaRPr lang="en-GB" noProof="0" dirty="0"/>
          </a:p>
        </p:txBody>
      </p:sp>
      <p:sp>
        <p:nvSpPr>
          <p:cNvPr id="6" name="Rectangle 5"/>
          <p:cNvSpPr/>
          <p:nvPr/>
        </p:nvSpPr>
        <p:spPr>
          <a:xfrm>
            <a:off x="247121" y="1444108"/>
            <a:ext cx="3848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3. random forest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33CF8A-E7E6-4FEF-B49E-47884B51C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3" t="11908" r="65933" b="39677"/>
          <a:stretch/>
        </p:blipFill>
        <p:spPr>
          <a:xfrm>
            <a:off x="364668" y="1933574"/>
            <a:ext cx="2159457" cy="1768741"/>
          </a:xfrm>
          <a:prstGeom prst="rect">
            <a:avLst/>
          </a:prstGeom>
          <a:ln>
            <a:solidFill>
              <a:srgbClr val="63B7C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954BF5D-4450-44D7-BE5A-D3EE29576E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</a:blip>
          <a:srcRect l="11505" t="12039" r="15481" b="58818"/>
          <a:stretch/>
        </p:blipFill>
        <p:spPr>
          <a:xfrm>
            <a:off x="3096326" y="1936831"/>
            <a:ext cx="6415111" cy="1844594"/>
          </a:xfrm>
          <a:prstGeom prst="rect">
            <a:avLst/>
          </a:prstGeom>
          <a:ln>
            <a:solidFill>
              <a:srgbClr val="63B7C6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9964733" y="2288751"/>
            <a:ext cx="1941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Accuracy of RF is 83.607%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9352" y="4053959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4. Neural network prediction</a:t>
            </a:r>
            <a:endParaRPr lang="en-US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/>
          <a:srcRect l="26483" t="24277" r="44882" b="42516"/>
          <a:stretch>
            <a:fillRect/>
          </a:stretch>
        </p:blipFill>
        <p:spPr bwMode="auto">
          <a:xfrm>
            <a:off x="400050" y="4533001"/>
            <a:ext cx="2819528" cy="1839224"/>
          </a:xfrm>
          <a:prstGeom prst="rect">
            <a:avLst/>
          </a:prstGeom>
          <a:noFill/>
          <a:ln w="9525">
            <a:solidFill>
              <a:srgbClr val="63B7C6"/>
            </a:solidFill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/>
          <a:srcRect l="27609" t="57275" r="45758" b="9057"/>
          <a:stretch>
            <a:fillRect/>
          </a:stretch>
        </p:blipFill>
        <p:spPr bwMode="auto">
          <a:xfrm>
            <a:off x="3467100" y="4532465"/>
            <a:ext cx="2609850" cy="1855844"/>
          </a:xfrm>
          <a:prstGeom prst="rect">
            <a:avLst/>
          </a:prstGeom>
          <a:noFill/>
          <a:ln w="9525">
            <a:solidFill>
              <a:srgbClr val="63B7C6"/>
            </a:solidFill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/>
          <a:srcRect l="27315" t="39983" r="43507" b="41267"/>
          <a:stretch>
            <a:fillRect/>
          </a:stretch>
        </p:blipFill>
        <p:spPr bwMode="auto">
          <a:xfrm>
            <a:off x="6457950" y="4533900"/>
            <a:ext cx="3133725" cy="1847849"/>
          </a:xfrm>
          <a:prstGeom prst="rect">
            <a:avLst/>
          </a:prstGeom>
          <a:noFill/>
          <a:ln w="9525">
            <a:solidFill>
              <a:srgbClr val="63B7C6"/>
            </a:solidFill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9870606" y="4863584"/>
            <a:ext cx="19118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Accuracy of Neural Network is 86.89%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Continue….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/>
          <a:lstStyle/>
          <a:p>
            <a:r>
              <a:rPr lang="en-US" sz="4000" dirty="0" smtClean="0">
                <a:solidFill>
                  <a:srgbClr val="63B7C6"/>
                </a:solidFill>
                <a:latin typeface="Times New Roman" pitchFamily="18" charset="0"/>
                <a:cs typeface="Times New Roman" pitchFamily="18" charset="0"/>
              </a:rPr>
              <a:t>K-Means Clustering</a:t>
            </a:r>
            <a:endParaRPr lang="en-US" sz="4000" dirty="0">
              <a:solidFill>
                <a:srgbClr val="63B7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en-GB" noProof="0" smtClean="0"/>
              <a:pPr rtl="0"/>
              <a:t>13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7BF8F9-8E94-48F9-9EA1-E7B57B1DC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</a:blip>
          <a:srcRect l="30437" t="11908" r="30461" b="33464"/>
          <a:stretch/>
        </p:blipFill>
        <p:spPr>
          <a:xfrm>
            <a:off x="1484965" y="1457325"/>
            <a:ext cx="4306235" cy="21486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rgbClr val="63B7C6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6553201" y="1575857"/>
            <a:ext cx="4780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The model formed 10 clusters.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The evaluation metric used is      	</a:t>
            </a:r>
            <a:r>
              <a:rPr lang="en-US" sz="2400" b="1" u="sng" dirty="0" smtClean="0">
                <a:solidFill>
                  <a:schemeClr val="bg1">
                    <a:lumMod val="95000"/>
                  </a:schemeClr>
                </a:solidFill>
                <a:latin typeface="Calibri" pitchFamily="34" charset="0"/>
                <a:cs typeface="Calibri" pitchFamily="34" charset="0"/>
              </a:rPr>
              <a:t>Calinski-Harabasz Index</a:t>
            </a:r>
            <a:r>
              <a:rPr lang="en-US" dirty="0" smtClean="0"/>
              <a:t>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E8EEB296-8554-4D20-B3B8-C0BBC380A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31966552"/>
              </p:ext>
            </p:extLst>
          </p:nvPr>
        </p:nvGraphicFramePr>
        <p:xfrm>
          <a:off x="882650" y="4761865"/>
          <a:ext cx="99314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280">
                  <a:extLst>
                    <a:ext uri="{9D8B030D-6E8A-4147-A177-3AD203B41FA5}">
                      <a16:colId xmlns:a16="http://schemas.microsoft.com/office/drawing/2014/main" xmlns="" val="3559833401"/>
                    </a:ext>
                  </a:extLst>
                </a:gridCol>
                <a:gridCol w="1986280">
                  <a:extLst>
                    <a:ext uri="{9D8B030D-6E8A-4147-A177-3AD203B41FA5}">
                      <a16:colId xmlns:a16="http://schemas.microsoft.com/office/drawing/2014/main" xmlns="" val="82523989"/>
                    </a:ext>
                  </a:extLst>
                </a:gridCol>
                <a:gridCol w="1986280">
                  <a:extLst>
                    <a:ext uri="{9D8B030D-6E8A-4147-A177-3AD203B41FA5}">
                      <a16:colId xmlns:a16="http://schemas.microsoft.com/office/drawing/2014/main" xmlns="" val="3211310719"/>
                    </a:ext>
                  </a:extLst>
                </a:gridCol>
                <a:gridCol w="1986280">
                  <a:extLst>
                    <a:ext uri="{9D8B030D-6E8A-4147-A177-3AD203B41FA5}">
                      <a16:colId xmlns:a16="http://schemas.microsoft.com/office/drawing/2014/main" xmlns="" val="4160613981"/>
                    </a:ext>
                  </a:extLst>
                </a:gridCol>
                <a:gridCol w="1986280"/>
              </a:tblGrid>
              <a:tr h="640080"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noProof="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MODEL</a:t>
                      </a:r>
                      <a:endParaRPr lang="en-GB" sz="1600" b="1" noProof="0" dirty="0">
                        <a:solidFill>
                          <a:schemeClr val="accent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noProof="0" dirty="0" smtClean="0">
                          <a:latin typeface="+mn-lt"/>
                          <a:cs typeface="Arial" panose="020B0604020202020204" pitchFamily="34" charset="0"/>
                        </a:rPr>
                        <a:t>Logistic</a:t>
                      </a:r>
                      <a:r>
                        <a:rPr lang="en-GB" sz="1600" b="0" baseline="0" noProof="0" dirty="0" smtClean="0">
                          <a:latin typeface="+mn-lt"/>
                          <a:cs typeface="Arial" panose="020B0604020202020204" pitchFamily="34" charset="0"/>
                        </a:rPr>
                        <a:t> Regression</a:t>
                      </a:r>
                      <a:endParaRPr lang="en-GB" sz="1600" b="0" noProof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noProof="0" dirty="0" smtClean="0">
                          <a:latin typeface="+mn-lt"/>
                          <a:cs typeface="Arial" panose="020B0604020202020204" pitchFamily="34" charset="0"/>
                        </a:rPr>
                        <a:t>Naive Bayes</a:t>
                      </a:r>
                      <a:endParaRPr lang="en-GB" sz="1600" b="0" noProof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noProof="0" dirty="0" smtClean="0">
                          <a:latin typeface="+mn-lt"/>
                          <a:cs typeface="Arial" panose="020B0604020202020204" pitchFamily="34" charset="0"/>
                        </a:rPr>
                        <a:t>Random</a:t>
                      </a:r>
                      <a:r>
                        <a:rPr lang="en-GB" sz="1600" b="0" baseline="0" noProof="0" dirty="0" smtClean="0">
                          <a:latin typeface="+mn-lt"/>
                          <a:cs typeface="Arial" panose="020B0604020202020204" pitchFamily="34" charset="0"/>
                        </a:rPr>
                        <a:t> Forest</a:t>
                      </a:r>
                      <a:endParaRPr lang="en-GB" sz="1600" b="0" noProof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noProof="0" dirty="0" smtClean="0">
                          <a:latin typeface="+mn-lt"/>
                          <a:cs typeface="Arial" panose="020B0604020202020204" pitchFamily="34" charset="0"/>
                        </a:rPr>
                        <a:t>Neural Network</a:t>
                      </a:r>
                      <a:endParaRPr lang="en-GB" sz="1600" b="0" noProof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6663061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noProof="0" dirty="0" smtClean="0">
                          <a:solidFill>
                            <a:schemeClr val="accent2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ACCURACY</a:t>
                      </a:r>
                      <a:endParaRPr lang="en-US" sz="1400" b="1" noProof="0" dirty="0">
                        <a:solidFill>
                          <a:schemeClr val="accent2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70.492%</a:t>
                      </a:r>
                      <a:endParaRPr lang="en-US" sz="1400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alibri" pitchFamily="34" charset="0"/>
                          <a:cs typeface="Calibri" pitchFamily="34" charset="0"/>
                        </a:rPr>
                        <a:t>80.328%</a:t>
                      </a:r>
                      <a:endParaRPr lang="en-US" sz="1400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83.607%</a:t>
                      </a:r>
                      <a:endParaRPr lang="en-US" sz="1400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noProof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86.89%</a:t>
                      </a:r>
                      <a:endParaRPr lang="en-US" sz="1400" noProof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627436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219450" y="3981450"/>
            <a:ext cx="50439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63B7C6"/>
                </a:solidFill>
                <a:latin typeface="Times New Roman" pitchFamily="18" charset="0"/>
                <a:cs typeface="Times New Roman" pitchFamily="18" charset="0"/>
              </a:rPr>
              <a:t>Result of Prediction Models</a:t>
            </a:r>
            <a:endParaRPr lang="en-US" sz="3200" b="1" dirty="0">
              <a:solidFill>
                <a:srgbClr val="63B7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7225" y="6202144"/>
            <a:ext cx="1115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 smtClean="0">
                <a:solidFill>
                  <a:schemeClr val="bg1"/>
                </a:solidFill>
              </a:rPr>
              <a:t>Neural Network model has the highest accuracy. Therefore, it can be used to predict heart disease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6850" y="504825"/>
            <a:ext cx="11214100" cy="757130"/>
          </a:xfrm>
        </p:spPr>
        <p:txBody>
          <a:bodyPr/>
          <a:lstStyle/>
          <a:p>
            <a:r>
              <a:rPr lang="en-US" sz="4800" dirty="0" smtClean="0">
                <a:solidFill>
                  <a:srgbClr val="63B7C6"/>
                </a:solidFill>
                <a:latin typeface="Times New Roman" pitchFamily="18" charset="0"/>
                <a:cs typeface="Times New Roman" pitchFamily="18" charset="0"/>
              </a:rPr>
              <a:t>Recommendation  system</a:t>
            </a:r>
            <a:endParaRPr lang="en-US" sz="4800" dirty="0">
              <a:solidFill>
                <a:srgbClr val="63B7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 l="30354" t="19371" r="36957" b="30692"/>
          <a:stretch>
            <a:fillRect/>
          </a:stretch>
        </p:blipFill>
        <p:spPr bwMode="auto">
          <a:xfrm>
            <a:off x="236219" y="1464639"/>
            <a:ext cx="3362410" cy="2889344"/>
          </a:xfrm>
          <a:prstGeom prst="rect">
            <a:avLst/>
          </a:prstGeom>
          <a:noFill/>
          <a:ln w="28575">
            <a:solidFill>
              <a:srgbClr val="63B7C6"/>
            </a:solidFill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 l="30425" t="19245" r="36957" b="30315"/>
          <a:stretch>
            <a:fillRect/>
          </a:stretch>
        </p:blipFill>
        <p:spPr bwMode="auto">
          <a:xfrm>
            <a:off x="4080932" y="3345379"/>
            <a:ext cx="3580727" cy="3114688"/>
          </a:xfrm>
          <a:prstGeom prst="rect">
            <a:avLst/>
          </a:prstGeom>
          <a:noFill/>
          <a:ln w="28575">
            <a:solidFill>
              <a:srgbClr val="63B7C6"/>
            </a:solidFill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 l="30566" t="19497" r="36958" b="30440"/>
          <a:stretch>
            <a:fillRect/>
          </a:stretch>
        </p:blipFill>
        <p:spPr bwMode="auto">
          <a:xfrm>
            <a:off x="8222826" y="1436406"/>
            <a:ext cx="3562470" cy="3089027"/>
          </a:xfrm>
          <a:prstGeom prst="rect">
            <a:avLst/>
          </a:prstGeom>
          <a:noFill/>
          <a:ln w="28575">
            <a:solidFill>
              <a:srgbClr val="63B7C6"/>
            </a:solidFill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3699932" y="1650037"/>
            <a:ext cx="441621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b="1" dirty="0" smtClean="0"/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The recommendation system will work as follows: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If a person is suffering from Cardiac disease and need a treatment, our system will help them </a:t>
            </a:r>
            <a:r>
              <a:rPr lang="en-US" sz="1600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by suggesting 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the best hospital for there treatment in the preferred state.</a:t>
            </a:r>
            <a:endParaRPr 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0867" y="432858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Fig.1</a:t>
            </a:r>
            <a:endParaRPr lang="en-US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95692" y="6488668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Fig.2</a:t>
            </a:r>
            <a:endParaRPr lang="en-US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39092" y="4509040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Fig.3</a:t>
            </a:r>
            <a:endParaRPr lang="en-US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542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4406968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172" y="1790700"/>
            <a:ext cx="5551778" cy="1456677"/>
          </a:xfrm>
        </p:spPr>
        <p:txBody>
          <a:bodyPr rtlCol="0">
            <a:noAutofit/>
          </a:bodyPr>
          <a:lstStyle/>
          <a:p>
            <a:pPr algn="ctr" rtl="0"/>
            <a:r>
              <a:rPr lang="en-GB" sz="4800" dirty="0" smtClean="0">
                <a:solidFill>
                  <a:srgbClr val="63B7C6"/>
                </a:solidFill>
                <a:latin typeface="Calibri" pitchFamily="34" charset="0"/>
                <a:cs typeface="Calibri" pitchFamily="34" charset="0"/>
              </a:rPr>
              <a:t>HEART DISEASE PREDICTION</a:t>
            </a:r>
            <a:endParaRPr lang="en-GB" sz="4800" dirty="0">
              <a:solidFill>
                <a:srgbClr val="63B7C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GB" smtClean="0"/>
              <a:pPr rtl="0"/>
              <a:t>2</a:t>
            </a:fld>
            <a:endParaRPr lang="en-GB" dirty="0"/>
          </a:p>
        </p:txBody>
      </p:sp>
      <p:pic>
        <p:nvPicPr>
          <p:cNvPr id="26626" name="Picture 2" descr="The Past, Present &amp; Future of Artificial Intelligence in PR"/>
          <p:cNvPicPr>
            <a:picLocks noChangeAspect="1" noChangeArrowheads="1"/>
          </p:cNvPicPr>
          <p:nvPr/>
        </p:nvPicPr>
        <p:blipFill>
          <a:blip r:embed="rId3"/>
          <a:srcRect l="21381" r="36178"/>
          <a:stretch>
            <a:fillRect/>
          </a:stretch>
        </p:blipFill>
        <p:spPr bwMode="auto">
          <a:xfrm>
            <a:off x="-142875" y="-133350"/>
            <a:ext cx="5576009" cy="6991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90279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840230"/>
          </a:xfrm>
        </p:spPr>
        <p:txBody>
          <a:bodyPr rtlCol="0"/>
          <a:lstStyle/>
          <a:p>
            <a:r>
              <a:rPr lang="en-US" sz="5400" dirty="0" smtClean="0">
                <a:solidFill>
                  <a:srgbClr val="63B7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 Statement</a:t>
            </a:r>
            <a:endParaRPr lang="en-GB" sz="5400" dirty="0">
              <a:solidFill>
                <a:srgbClr val="63B7C6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975" y="1882560"/>
            <a:ext cx="7594600" cy="4093243"/>
          </a:xfrm>
        </p:spPr>
        <p:txBody>
          <a:bodyPr rtlCol="0"/>
          <a:lstStyle/>
          <a:p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Heart related diseases or Cardiovascular Diseases (CVDs) are the main reason for a huge number of deaths in the world over the last few decades and has emerged as the most life-threatening disease, not only in India but in the whole world. </a:t>
            </a:r>
          </a:p>
          <a:p>
            <a:endParaRPr lang="en-US" sz="2000" b="1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So, there is a need of reliable, accurate and feasible system to diagnose such diseases in time for proper treatment.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b="1" dirty="0" smtClean="0">
                <a:latin typeface="Calibri" pitchFamily="34" charset="0"/>
                <a:cs typeface="Calibri" pitchFamily="34" charset="0"/>
              </a:rPr>
            </a:br>
            <a:r>
              <a:rPr lang="en-US" b="1" dirty="0" smtClean="0">
                <a:latin typeface="Calibri" pitchFamily="34" charset="0"/>
                <a:cs typeface="Calibri" pitchFamily="34" charset="0"/>
              </a:rPr>
              <a:t/>
            </a:r>
            <a:br>
              <a:rPr lang="en-US" b="1" dirty="0" smtClean="0">
                <a:latin typeface="Calibri" pitchFamily="34" charset="0"/>
                <a:cs typeface="Calibri" pitchFamily="34" charset="0"/>
              </a:rPr>
            </a:b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5" name="Picture 4" descr="MicrosoftTeams-image (3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99" y="0"/>
            <a:ext cx="2276475" cy="19048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73348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75" y="485775"/>
            <a:ext cx="11214100" cy="840230"/>
          </a:xfrm>
        </p:spPr>
        <p:txBody>
          <a:bodyPr rtlCol="0"/>
          <a:lstStyle/>
          <a:p>
            <a:pPr lvl="0"/>
            <a:r>
              <a:rPr lang="en-US" sz="5400" dirty="0" smtClean="0">
                <a:solidFill>
                  <a:srgbClr val="63B7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 Distribution</a:t>
            </a:r>
            <a:endParaRPr lang="en-US" sz="5400" dirty="0">
              <a:solidFill>
                <a:srgbClr val="63B7C6"/>
              </a:solidFill>
            </a:endParaRPr>
          </a:p>
        </p:txBody>
      </p:sp>
      <p:pic>
        <p:nvPicPr>
          <p:cNvPr id="25" name="Picture Placeholder 24" descr="Bar chart">
            <a:extLst>
              <a:ext uri="{FF2B5EF4-FFF2-40B4-BE49-F238E27FC236}">
                <a16:creationId xmlns:a16="http://schemas.microsoft.com/office/drawing/2014/main" xmlns="" id="{C03AAFA7-022A-47F8-9DA1-7DC3897D1E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63" b="63"/>
          <a:stretch>
            <a:fillRect/>
          </a:stretch>
        </p:blipFill>
        <p:spPr>
          <a:xfrm>
            <a:off x="997262" y="2706316"/>
            <a:ext cx="1259505" cy="1286121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87717"/>
            <a:ext cx="1776140" cy="703383"/>
          </a:xfrm>
        </p:spPr>
        <p:txBody>
          <a:bodyPr rtlCol="0"/>
          <a:lstStyle/>
          <a:p>
            <a:pPr rtl="0"/>
            <a:r>
              <a:rPr lang="en-GB" dirty="0" smtClean="0"/>
              <a:t>Exploratory Data Analysis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B924A29-3538-4A3F-82A6-D2A7538C21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82962" y="4259142"/>
            <a:ext cx="1776140" cy="417633"/>
          </a:xfrm>
        </p:spPr>
        <p:txBody>
          <a:bodyPr rtlCol="0"/>
          <a:lstStyle/>
          <a:p>
            <a:pPr rtl="0"/>
            <a:r>
              <a:rPr lang="en-GB" dirty="0" smtClean="0"/>
              <a:t>Classification Models</a:t>
            </a:r>
            <a:endParaRPr lang="en-GB" dirty="0"/>
          </a:p>
        </p:txBody>
      </p:sp>
      <p:pic>
        <p:nvPicPr>
          <p:cNvPr id="29" name="Picture Placeholder 28" descr="Microscope">
            <a:extLst>
              <a:ext uri="{FF2B5EF4-FFF2-40B4-BE49-F238E27FC236}">
                <a16:creationId xmlns:a16="http://schemas.microsoft.com/office/drawing/2014/main" xmlns="" id="{9E5BF01B-21D6-4D43-9CAE-0298685C1A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63" b="63"/>
          <a:stretch>
            <a:fillRect/>
          </a:stretch>
        </p:blipFill>
        <p:spPr>
          <a:xfrm>
            <a:off x="2284898" y="4868491"/>
            <a:ext cx="1259505" cy="1259505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1B8F0371-4F69-4131-91BF-9AB99E6EE8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007530" y="6212642"/>
            <a:ext cx="1776140" cy="445333"/>
          </a:xfrm>
        </p:spPr>
        <p:txBody>
          <a:bodyPr rtlCol="0"/>
          <a:lstStyle/>
          <a:p>
            <a:pPr rtl="0"/>
            <a:r>
              <a:rPr lang="en-GB" dirty="0" smtClean="0"/>
              <a:t>K-means Clustering </a:t>
            </a:r>
            <a:endParaRPr lang="en-GB" dirty="0"/>
          </a:p>
        </p:txBody>
      </p:sp>
      <p:pic>
        <p:nvPicPr>
          <p:cNvPr id="33" name="Picture Placeholder 32" descr="Head with Gears">
            <a:extLst>
              <a:ext uri="{FF2B5EF4-FFF2-40B4-BE49-F238E27FC236}">
                <a16:creationId xmlns:a16="http://schemas.microsoft.com/office/drawing/2014/main" xmlns="" id="{CC9DBBE5-5AD0-41E8-A719-84509E5D9F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t="63" b="63"/>
          <a:stretch>
            <a:fillRect/>
          </a:stretch>
        </p:blipFill>
        <p:spPr>
          <a:xfrm>
            <a:off x="7744483" y="2792041"/>
            <a:ext cx="1259505" cy="1259505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8D05A34F-7712-46DB-AB5B-272E294B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57590" y="4392493"/>
            <a:ext cx="1776140" cy="1463040"/>
          </a:xfrm>
        </p:spPr>
        <p:txBody>
          <a:bodyPr rtlCol="0"/>
          <a:lstStyle/>
          <a:p>
            <a:pPr rtl="0"/>
            <a:r>
              <a:rPr lang="en-GB" dirty="0" smtClean="0"/>
              <a:t>Prediction using Neural Network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7200900"/>
            <a:ext cx="406400" cy="365125"/>
          </a:xfrm>
        </p:spPr>
        <p:txBody>
          <a:bodyPr rtlCol="0"/>
          <a:lstStyle/>
          <a:p>
            <a:pPr rtl="0"/>
            <a:fld id="{C263D6C4-4840-40CC-AC84-17E24B3B7BDE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0" y="1381125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PART – 1 </a:t>
            </a:r>
          </a:p>
          <a:p>
            <a:pPr lvl="0" algn="ctr"/>
            <a:endParaRPr lang="en-US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b="1" u="sng" dirty="0" smtClean="0">
                <a:solidFill>
                  <a:schemeClr val="bg1"/>
                </a:solidFill>
              </a:rPr>
              <a:t>Use of PAI 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19850" y="152906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PART – 2 </a:t>
            </a:r>
          </a:p>
          <a:p>
            <a:pPr lvl="0" algn="ctr"/>
            <a:endParaRPr lang="en-US" b="1" dirty="0" smtClean="0">
              <a:solidFill>
                <a:schemeClr val="bg1"/>
              </a:solidFill>
            </a:endParaRPr>
          </a:p>
          <a:p>
            <a:pPr lvl="0" algn="ctr"/>
            <a:r>
              <a:rPr lang="en-US" b="1" u="sng" dirty="0" smtClean="0">
                <a:solidFill>
                  <a:schemeClr val="bg1"/>
                </a:solidFill>
              </a:rPr>
              <a:t>Use of DWS (Python 3) 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18434" name="AutoShape 2" descr="data:image/png;base64,iVBORw0KGgoAAAANSUhEUgAAANgAAADpCAMAAABx2AnXAAABDlBMVEXy8vQREiQVIkwAAAD19ffPz9IAvNDcPlcAus/69fWi2+T4+Pn38/UAE0UAAD5/0d7i5OlAxNSAg5T+9fa+5OrW6e6K1d/y+fvbLEvu2d2coK4ADkXNztXe7vBFTmvfVmsMG0lqcYgAABcAABUAABwAADfbNVAXGCmUlJpBQUwnKDYAAA59fYXeTGLplqHe3+SXmqkxO14AAEMADUnBwstWXHacnKBtbnYAAB9TU150dH2Hh448PEfw5ens0dXgdYTgZXbqvMTnpa7ZJUTwtr3miJTYCDfgb4DpkZzptsDv1tvdRF1Wydms3+h8gZWMj6OtsLsiLVU9R2VjaH8AADFPWHLDxchgYWghIjCzs7fonxoFAAAHeklEQVR4nO2daUPaSBiABxPqMagRD5TiERIgCdGAG4k5FLHadrUNAbYG/v8f2UmCtkhw23VXMun7SO58mMd3jswwUYQAAAAAAAD+G9g45p2oV8MWLvZiuKBdrXDZXtyNoXrVKcw7ba+hcLJbXYylutumOGaF6w/xWgG7bWpjxu7NCNfYrENrzAonkdj98fHi/X21enxMjoPPYZQbr6gN2VUoVt28ub6+69zcXl6eVI87dx9uOpdRzC4oDdnFcRSZvfbVye3i3Unn8LB6v3j3ce9jJ4zZ7h6lYrlHsdtPJ3ed9odPJGLk6OPFx84V1WKFT1FWvGi3rz9/2L25PrnZDcQ6t5f3wYXji3mn8F/CEo+A9ufbK5L3qrefw6Pq/UlY+Kq31FYeaJwXq9XxNlyHH5pzYtiQzW7Jdv+kN2CocHcY/0xV3b2n+2GRRZ3bwxjaN7S2YU8UYqG91wIAAAAAAAAAAAAAAAAAAAAASSFuyD0N4/DYraw9p7JQot+MqyxM8z6P552u18JyazFiqyCWWNIhtpx7TirEctvrz9nKpUFs+d0US6mI2PLStNh+WsQ2JllJR1YkYl83J0hH5UHEllZyz06mROzdyvKzkyCWYGLF4h+C0yCGz07fT/GHTlO3JV4MsaVpNJoCNkss9tWit0/dK5glRj0glhymulk/dLi+Q51Ybn97axbb+99NKBPLoXXS/ZjJu3X0GDW6xHJoY7r/OMn+2IwuMfTln7zefaFRLLdNUr6xtT2LrSCeW5EZXWI7JOHbudn1YiC+E9nQJUZqjo2XHuxyJGTrtIq99GQXitGYFUEMxJIBiCEQSwYghn4/MRZPM//BnNeLsVxxmvkPK75eDC+sTQ+YVorzHlh8tVhSx+5BDKVSbDPcTaHYfkQgtj8B5WIvjWClVWxnOZ1iS1tUR+zL1whisv71B1ZWkjvl6CdrxXAkLphytPJsnhjdlcf3dmwpZdV9ahvo31EMocrRNGtd+sVY72Aanvu/Evyz/E896HnHC8Y8wl0QSwIghkAsGSwHYi/eQalYbiWcmj3zu/XNoK+yQqEY2g9ncuzMIpwFsh/dSpdYGLKXeZShSyya6fFS73+HzrlU4UtGL3itbz/N7KNNjKR4eXMmy99nLNIn9pOAGG2AGG1Q1YP+FWaMeZTy0xTnkb5/zYyIrb5fnaLSoClmVI0r/gogRqXYRNcNpUdsZ3L2ejrEckHPbfIFkY3EfvH3K+RS+0r+9Nsi6YgYYqfewkpHGYt5gS4tYjGAGG2kVgyxa+Rp/ihanj6VuX8H/XrYEj9Nd96p+i+gvwcNAAAAAAAAAAAAAABAJeEgTDQOE75UHx1HJ8MRGhwO3aBgHV7AONphUXRprqmfDVscNBDXjXaDl+q7A49F0UnccF2ey3OsNyArNttlOd7Nu8VSEYe3cS7HZhM6VQB3v5UGrnaKwuHdM4wHfKlZLB6UeF5bwM2u53GnnN7Tu32E8+ca8ro9Ty8O8AGv9zyuwmO9mUwxdKRhrqitkj1cdHsc/kbCojXOECppPdzUSYb7Ax2QTYNDPTePAxFc5LVVFusH3FFTT6oYtxYUk0isqXUbmDs7chHKHw04ItZvHvBErFdiSZnyeHQUirFFvtTDbKmpHZWaej+ZYmiVRMzTVkmFoP110OyzOuYG3RIpamdBxDyOI2J9EjGP/db7VtHHYlqg2OfeY7d/kEwx7A40nudOdV3LuxoJQb+rDRrumUbEFnBPJ6k+5bxmttHU1koki0ZiA9zPk6LIVUhWTmrESGi6iON5vuhqJLt5yCXHqHHmclwe54P/xOJy2COHegOTahCVupjVi5jLn3mYHGK9O/c/TzKDx3YrbJhYdrIdCxu26DBssDDL4qcGLdntGAAAAAAAAAAAAAAAAAAAAAAAAAAAAAAAVBH3P4vTAMqmFMSkFJRJKSBGGy+KieLE0Xihg7GYQxalNt4fbzNl0xQU5/HOmilmhqaToYRITDR8sWyXhXKmLDB2TRSEsigwo5E3MlqMwDAZkWGULMM4tjzn9P4044gNbWGoqpLKqJKlSookWXLL1EyGMZAvZbOKnM3KDzLZvnHExJjdZ+WDHJIsViarsKw8Xh2LCVLNMKyyZfgMY59LGcayzLqc1VRDIpHyRw8Oo3BZ8W2LmGia1vlQHNbksiJmTFt2RKU8rKnkikLO1GpDwTAl2XP8Vt0rW7apOpKvmuKPYqLv277kG6osCvZ5qy74tinWGVFTJXPEOKNsvU7Ehm9cdyiqbY2I0Mi3jGDbUi3Dlh/Muu2rhiW1bFllyBKsWnXDaKlmyzInxTJiSx3aoqJImaHvG35GIje0DPvB0RTNerCkkSpnZa3+tmKCZNiGHAj5assxJEnybaJpKJJpk988WTu2T86rGeNB8SXyW7BU03gmZgxFxbaCpe4zhj1UFNGU1LLgy+eSL9RJljQY663rRCVTlkWHJEUWlYwsKKJTV5Sh4oiyIIs1pSZnHNMJrpWHolMT5bpcdsbV21M7FniWxXAhP+XwFKklg/OCGOxH5TRxzErT7/nkQTMgRht/A/61ZPTkN56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436" name="AutoShape 4" descr="data:image/png;base64,iVBORw0KGgoAAAANSUhEUgAAANgAAADpCAMAAABx2AnXAAABDlBMVEXy8vQREiQVIkwAAAD19ffPz9IAvNDcPlcAus/69fWi2+T4+Pn38/UAE0UAAD5/0d7i5OlAxNSAg5T+9fa+5OrW6e6K1d/y+fvbLEvu2d2coK4ADkXNztXe7vBFTmvfVmsMG0lqcYgAABcAABUAABwAADfbNVAXGCmUlJpBQUwnKDYAAA59fYXeTGLplqHe3+SXmqkxO14AAEMADUnBwstWXHacnKBtbnYAAB9TU150dH2Hh448PEfw5ens0dXgdYTgZXbqvMTnpa7ZJUTwtr3miJTYCDfgb4DpkZzptsDv1tvdRF1Wydms3+h8gZWMj6OtsLsiLVU9R2VjaH8AADFPWHLDxchgYWghIjCzs7fonxoFAAAHeklEQVR4nO2daUPaSBiABxPqMagRD5TiERIgCdGAG4k5FLHadrUNAbYG/v8f2UmCtkhw23VXMun7SO58mMd3jswwUYQAAAAAAAD+G9g45p2oV8MWLvZiuKBdrXDZXtyNoXrVKcw7ba+hcLJbXYylutumOGaF6w/xWgG7bWpjxu7NCNfYrENrzAonkdj98fHi/X21enxMjoPPYZQbr6gN2VUoVt28ub6+69zcXl6eVI87dx9uOpdRzC4oDdnFcRSZvfbVye3i3Unn8LB6v3j3ce9jJ4zZ7h6lYrlHsdtPJ3ed9odPJGLk6OPFx84V1WKFT1FWvGi3rz9/2L25PrnZDcQ6t5f3wYXji3mn8F/CEo+A9ufbK5L3qrefw6Pq/UlY+Kq31FYeaJwXq9XxNlyHH5pzYtiQzW7Jdv+kN2CocHcY/0xV3b2n+2GRRZ3bwxjaN7S2YU8UYqG91wIAAAAAAAAAAAAAAAAAAAAASSFuyD0N4/DYraw9p7JQot+MqyxM8z6P552u18JyazFiqyCWWNIhtpx7TirEctvrz9nKpUFs+d0US6mI2PLStNh+WsQ2JllJR1YkYl83J0hH5UHEllZyz06mROzdyvKzkyCWYGLF4h+C0yCGz07fT/GHTlO3JV4MsaVpNJoCNkss9tWit0/dK5glRj0glhymulk/dLi+Q51Ybn97axbb+99NKBPLoXXS/ZjJu3X0GDW6xHJoY7r/OMn+2IwuMfTln7zefaFRLLdNUr6xtT2LrSCeW5EZXWI7JOHbudn1YiC+E9nQJUZqjo2XHuxyJGTrtIq99GQXitGYFUEMxJIBiCEQSwYghn4/MRZPM//BnNeLsVxxmvkPK75eDC+sTQ+YVorzHlh8tVhSx+5BDKVSbDPcTaHYfkQgtj8B5WIvjWClVWxnOZ1iS1tUR+zL1whisv71B1ZWkjvl6CdrxXAkLphytPJsnhjdlcf3dmwpZdV9ahvo31EMocrRNGtd+sVY72Aanvu/Evyz/E896HnHC8Y8wl0QSwIghkAsGSwHYi/eQalYbiWcmj3zu/XNoK+yQqEY2g9ncuzMIpwFsh/dSpdYGLKXeZShSyya6fFS73+HzrlU4UtGL3itbz/N7KNNjKR4eXMmy99nLNIn9pOAGG2AGG1Q1YP+FWaMeZTy0xTnkb5/zYyIrb5fnaLSoClmVI0r/gogRqXYRNcNpUdsZ3L2ejrEckHPbfIFkY3EfvH3K+RS+0r+9Nsi6YgYYqfewkpHGYt5gS4tYjGAGG2kVgyxa+Rp/ihanj6VuX8H/XrYEj9Nd96p+i+gvwcNAAAAAAAAAAAAAABAJeEgTDQOE75UHx1HJ8MRGhwO3aBgHV7AONphUXRprqmfDVscNBDXjXaDl+q7A49F0UnccF2ey3OsNyArNttlOd7Nu8VSEYe3cS7HZhM6VQB3v5UGrnaKwuHdM4wHfKlZLB6UeF5bwM2u53GnnN7Tu32E8+ca8ro9Ty8O8AGv9zyuwmO9mUwxdKRhrqitkj1cdHsc/kbCojXOECppPdzUSYb7Ax2QTYNDPTePAxFc5LVVFusH3FFTT6oYtxYUk0isqXUbmDs7chHKHw04ItZvHvBErFdiSZnyeHQUirFFvtTDbKmpHZWaej+ZYmiVRMzTVkmFoP110OyzOuYG3RIpamdBxDyOI2J9EjGP/db7VtHHYlqg2OfeY7d/kEwx7A40nudOdV3LuxoJQb+rDRrumUbEFnBPJ6k+5bxmttHU1koki0ZiA9zPk6LIVUhWTmrESGi6iON5vuhqJLt5yCXHqHHmclwe54P/xOJy2COHegOTahCVupjVi5jLn3mYHGK9O/c/TzKDx3YrbJhYdrIdCxu26DBssDDL4qcGLdntGAAAAAAAAAAAAAAAAAAAAAAAAAAAAAAAVBH3P4vTAMqmFMSkFJRJKSBGGy+KieLE0Xihg7GYQxalNt4fbzNl0xQU5/HOmilmhqaToYRITDR8sWyXhXKmLDB2TRSEsigwo5E3MlqMwDAZkWGULMM4tjzn9P4044gNbWGoqpLKqJKlSookWXLL1EyGMZAvZbOKnM3KDzLZvnHExJjdZ+WDHJIsViarsKw8Xh2LCVLNMKyyZfgMY59LGcayzLqc1VRDIpHyRw8Oo3BZ8W2LmGia1vlQHNbksiJmTFt2RKU8rKnkikLO1GpDwTAl2XP8Vt0rW7apOpKvmuKPYqLv277kG6osCvZ5qy74tinWGVFTJXPEOKNsvU7Ehm9cdyiqbY2I0Mi3jGDbUi3Dlh/Muu2rhiW1bFllyBKsWnXDaKlmyzInxTJiSx3aoqJImaHvG35GIje0DPvB0RTNerCkkSpnZa3+tmKCZNiGHAj5assxJEnybaJpKJJpk988WTu2T86rGeNB8SXyW7BU03gmZgxFxbaCpe4zhj1UFNGU1LLgy+eSL9RJljQY663rRCVTlkWHJEUWlYwsKKJTV5Sh4oiyIIs1pSZnHNMJrpWHolMT5bpcdsbV21M7FniWxXAhP+XwFKklg/OCGOxH5TRxzErT7/nkQTMgRht/A/61ZPTkN56p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8" name="Picture 17" descr="MicrosoftTeams-image (1).png"/>
          <p:cNvPicPr>
            <a:picLocks noChangeAspect="1"/>
          </p:cNvPicPr>
          <p:nvPr/>
        </p:nvPicPr>
        <p:blipFill>
          <a:blip r:embed="rId13">
            <a:lum bright="-10000"/>
          </a:blip>
          <a:srcRect l="17593" t="15236" r="17592" b="31116"/>
          <a:stretch>
            <a:fillRect/>
          </a:stretch>
        </p:blipFill>
        <p:spPr>
          <a:xfrm>
            <a:off x="3200400" y="2686049"/>
            <a:ext cx="1333500" cy="1342227"/>
          </a:xfrm>
          <a:prstGeom prst="flowChartConnector">
            <a:avLst/>
          </a:prstGeom>
          <a:ln w="38100">
            <a:solidFill>
              <a:srgbClr val="63B7C6"/>
            </a:solidFill>
          </a:ln>
        </p:spPr>
      </p:pic>
      <p:pic>
        <p:nvPicPr>
          <p:cNvPr id="32" name="Picture Placeholder 30" descr="Magnifying glass">
            <a:extLst>
              <a:ext uri="{FF2B5EF4-FFF2-40B4-BE49-F238E27FC236}">
                <a16:creationId xmlns:a16="http://schemas.microsoft.com/office/drawing/2014/main" xmlns="" id="{089E8AB6-C16E-4752-810F-8F98DB929D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0005791" y="2801566"/>
            <a:ext cx="1259505" cy="1259505"/>
          </a:xfrm>
        </p:spPr>
      </p:pic>
      <p:sp>
        <p:nvSpPr>
          <p:cNvPr id="34" name="Text Placeholder 21">
            <a:extLst>
              <a:ext uri="{FF2B5EF4-FFF2-40B4-BE49-F238E27FC236}">
                <a16:creationId xmlns:a16="http://schemas.microsoft.com/office/drawing/2014/main" xmlns="" id="{78CACAF1-61EA-4605-A8FE-2EEE752B49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776048" y="4411543"/>
            <a:ext cx="1776140" cy="1463040"/>
          </a:xfrm>
        </p:spPr>
        <p:txBody>
          <a:bodyPr rtlCol="0"/>
          <a:lstStyle/>
          <a:p>
            <a:pPr rtl="0"/>
            <a:r>
              <a:rPr lang="en-GB" dirty="0" smtClean="0"/>
              <a:t>Recommendation System</a:t>
            </a:r>
            <a:endParaRPr lang="en-GB" dirty="0"/>
          </a:p>
        </p:txBody>
      </p:sp>
      <p:pic>
        <p:nvPicPr>
          <p:cNvPr id="35" name="Picture 34" descr="MicrosoftTeams-image (2).png"/>
          <p:cNvPicPr>
            <a:picLocks noChangeAspect="1"/>
          </p:cNvPicPr>
          <p:nvPr/>
        </p:nvPicPr>
        <p:blipFill>
          <a:blip r:embed="rId15">
            <a:lum bright="-10000"/>
          </a:blip>
          <a:stretch>
            <a:fillRect/>
          </a:stretch>
        </p:blipFill>
        <p:spPr>
          <a:xfrm>
            <a:off x="2276475" y="4840791"/>
            <a:ext cx="1280814" cy="1293309"/>
          </a:xfrm>
          <a:prstGeom prst="flowChartConnector">
            <a:avLst/>
          </a:prstGeom>
          <a:ln w="28575">
            <a:solidFill>
              <a:srgbClr val="63B7C6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89213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 rtlCol="0"/>
          <a:lstStyle/>
          <a:p>
            <a:r>
              <a:rPr lang="en-US" sz="4800" dirty="0" smtClean="0">
                <a:solidFill>
                  <a:srgbClr val="63B7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 description</a:t>
            </a:r>
            <a:endParaRPr lang="en-GB" sz="4800" dirty="0">
              <a:solidFill>
                <a:srgbClr val="63B7C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500" y="1400174"/>
            <a:ext cx="5975350" cy="5457825"/>
          </a:xfrm>
        </p:spPr>
        <p:txBody>
          <a:bodyPr rtlCol="0">
            <a:normAutofit/>
          </a:bodyPr>
          <a:lstStyle/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Age           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Sex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chest pain type (4 values)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resting blood pressure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serum cholestoral in mg/dl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fasting blood sugar &gt; 120 mg/dl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resting electrocardiographic results (values 0,1,2)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maximum heart rate achieved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exercise induced angina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oldpeak = ST depression induced by exercise relative to rest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the slope of the peak exercise ST segment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number of major vessels (0-3) colored by flourosopy</a:t>
            </a:r>
          </a:p>
          <a:p>
            <a:pPr fontAlgn="base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thal: 3 = normal; 6 = fixed defect; 7 = reversible defect</a:t>
            </a:r>
          </a:p>
          <a:p>
            <a:pPr fontAlgn="base">
              <a:buFont typeface="Wingdings" pitchFamily="2" charset="2"/>
              <a:buChar char="Ø"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marL="118872" indent="0">
              <a:buFont typeface="Wingdings 3" charset="2"/>
              <a:buNone/>
            </a:pPr>
            <a:endParaRPr lang="en-US" sz="16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8872" indent="0">
              <a:buFont typeface="Wingdings 3" charset="2"/>
              <a:buNone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727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646331"/>
          </a:xfrm>
        </p:spPr>
        <p:txBody>
          <a:bodyPr rtlCol="0"/>
          <a:lstStyle/>
          <a:p>
            <a:r>
              <a:rPr lang="en-US" sz="4000" dirty="0" smtClean="0">
                <a:solidFill>
                  <a:srgbClr val="63B7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  FLOWCHART</a:t>
            </a:r>
            <a:endParaRPr lang="en-US" sz="4000" dirty="0">
              <a:solidFill>
                <a:srgbClr val="63B7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E17BDDD-469E-4BBD-95A0-0D1C3CCDE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" t="8413" r="533" b="4078"/>
          <a:stretch/>
        </p:blipFill>
        <p:spPr>
          <a:xfrm>
            <a:off x="247650" y="1476375"/>
            <a:ext cx="11344275" cy="5194199"/>
          </a:xfrm>
          <a:prstGeom prst="rect">
            <a:avLst/>
          </a:prstGeom>
          <a:ln w="38100" cap="sq">
            <a:solidFill>
              <a:srgbClr val="63B7C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5118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 rtlCol="0"/>
          <a:lstStyle/>
          <a:p>
            <a:r>
              <a:rPr lang="en-US" sz="4800" dirty="0" smtClean="0">
                <a:solidFill>
                  <a:srgbClr val="63B7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GB" sz="4800" dirty="0">
              <a:solidFill>
                <a:srgbClr val="63B7C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263D6C4-4840-40CC-AC84-17E24B3B7BDE}" type="slidenum">
              <a:rPr lang="en-GB" smtClean="0"/>
              <a:pPr rtl="0"/>
              <a:t>7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AF07A92-1FC5-4552-80AD-EF4AE187A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4" t="12271" r="21200" b="17670"/>
          <a:stretch/>
        </p:blipFill>
        <p:spPr>
          <a:xfrm>
            <a:off x="123130" y="1819275"/>
            <a:ext cx="5976567" cy="3581400"/>
          </a:xfrm>
          <a:prstGeom prst="rect">
            <a:avLst/>
          </a:prstGeom>
          <a:ln w="38100" cap="sq">
            <a:solidFill>
              <a:srgbClr val="63B7C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6E142AF-462D-47EB-9ABA-B51E52FA2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26" t="11650" r="13580" b="27778"/>
          <a:stretch/>
        </p:blipFill>
        <p:spPr>
          <a:xfrm>
            <a:off x="6486525" y="1781174"/>
            <a:ext cx="5553075" cy="3634861"/>
          </a:xfrm>
          <a:prstGeom prst="rect">
            <a:avLst/>
          </a:prstGeom>
          <a:ln w="38100" cap="sq">
            <a:solidFill>
              <a:srgbClr val="63B7C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828800" y="5705475"/>
            <a:ext cx="3180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Fig.1: Importing Dataset</a:t>
            </a:r>
            <a:endParaRPr lang="en-U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20025" y="5667375"/>
            <a:ext cx="3099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Fig.2: Full Test Statistics</a:t>
            </a:r>
            <a:endParaRPr lang="en-US" sz="24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310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7225"/>
            <a:ext cx="11214100" cy="646331"/>
          </a:xfrm>
        </p:spPr>
        <p:txBody>
          <a:bodyPr/>
          <a:lstStyle/>
          <a:p>
            <a:r>
              <a:rPr lang="en-US" sz="4000" dirty="0" smtClean="0">
                <a:solidFill>
                  <a:srgbClr val="63B7C6"/>
                </a:solidFill>
                <a:latin typeface="Times New Roman" pitchFamily="18" charset="0"/>
                <a:cs typeface="Times New Roman" pitchFamily="18" charset="0"/>
              </a:rPr>
              <a:t>Exploratory Data Analysis</a:t>
            </a:r>
            <a:endParaRPr lang="en-US" sz="4000" dirty="0">
              <a:solidFill>
                <a:srgbClr val="63B7C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en-GB" noProof="0" smtClean="0"/>
              <a:pPr rtl="0"/>
              <a:t>8</a:t>
            </a:fld>
            <a:endParaRPr lang="en-GB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840C8BB-218A-4F1D-8FAD-A44B820B8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50" t="15050" r="29619" b="9508"/>
          <a:stretch/>
        </p:blipFill>
        <p:spPr>
          <a:xfrm>
            <a:off x="619125" y="1466850"/>
            <a:ext cx="4991099" cy="2295525"/>
          </a:xfrm>
          <a:prstGeom prst="rect">
            <a:avLst/>
          </a:prstGeom>
          <a:ln>
            <a:solidFill>
              <a:srgbClr val="63B7C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2216A75-FBF6-48B4-B4BC-C80D26CB1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89" t="11392" r="13495" b="11327"/>
          <a:stretch/>
        </p:blipFill>
        <p:spPr>
          <a:xfrm>
            <a:off x="6181725" y="1457819"/>
            <a:ext cx="5190482" cy="2323605"/>
          </a:xfrm>
          <a:prstGeom prst="rect">
            <a:avLst/>
          </a:prstGeom>
          <a:ln>
            <a:solidFill>
              <a:srgbClr val="63B7C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CCBA93B-09C3-42A8-964B-379C34D9D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70" t="12168" r="13131" b="25373"/>
          <a:stretch/>
        </p:blipFill>
        <p:spPr>
          <a:xfrm>
            <a:off x="609601" y="3914775"/>
            <a:ext cx="5010150" cy="2714625"/>
          </a:xfrm>
          <a:prstGeom prst="rect">
            <a:avLst/>
          </a:prstGeom>
          <a:ln>
            <a:solidFill>
              <a:srgbClr val="63B7C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9FE81F3-2D0E-483F-9BD1-FC055E15C3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34" t="12039" r="13204" b="16376"/>
          <a:stretch/>
        </p:blipFill>
        <p:spPr>
          <a:xfrm>
            <a:off x="6160955" y="3962400"/>
            <a:ext cx="5304098" cy="2686050"/>
          </a:xfrm>
          <a:prstGeom prst="rect">
            <a:avLst/>
          </a:prstGeom>
          <a:ln>
            <a:solidFill>
              <a:srgbClr val="63B7C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263D6C4-4840-40CC-AC84-17E24B3B7BDE}" type="slidenum">
              <a:rPr lang="en-GB" noProof="0" smtClean="0"/>
              <a:pPr rtl="0"/>
              <a:t>9</a:t>
            </a:fld>
            <a:endParaRPr lang="en-GB" noProof="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27078" t="46415" r="44014" b="7242"/>
          <a:stretch>
            <a:fillRect/>
          </a:stretch>
        </p:blipFill>
        <p:spPr bwMode="auto">
          <a:xfrm>
            <a:off x="6976074" y="3805198"/>
            <a:ext cx="3062911" cy="2762020"/>
          </a:xfrm>
          <a:prstGeom prst="rect">
            <a:avLst/>
          </a:prstGeom>
          <a:noFill/>
          <a:ln w="28575">
            <a:solidFill>
              <a:srgbClr val="63B7C6"/>
            </a:solidFill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 l="26038" t="60000" r="51815" b="8302"/>
          <a:stretch>
            <a:fillRect/>
          </a:stretch>
        </p:blipFill>
        <p:spPr bwMode="auto">
          <a:xfrm>
            <a:off x="8950357" y="1123950"/>
            <a:ext cx="2852004" cy="2372383"/>
          </a:xfrm>
          <a:prstGeom prst="rect">
            <a:avLst/>
          </a:prstGeom>
          <a:noFill/>
          <a:ln w="28575">
            <a:solidFill>
              <a:srgbClr val="63B7C6"/>
            </a:solidFill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/>
          <a:srcRect l="24977" t="48059" r="32146" b="9057"/>
          <a:stretch>
            <a:fillRect/>
          </a:stretch>
        </p:blipFill>
        <p:spPr bwMode="auto">
          <a:xfrm>
            <a:off x="192386" y="914400"/>
            <a:ext cx="4973104" cy="5800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/>
          <a:srcRect l="25259" t="64504" r="53254" b="5912"/>
          <a:stretch>
            <a:fillRect/>
          </a:stretch>
        </p:blipFill>
        <p:spPr bwMode="auto">
          <a:xfrm>
            <a:off x="5529061" y="1113250"/>
            <a:ext cx="3030441" cy="2347020"/>
          </a:xfrm>
          <a:prstGeom prst="rect">
            <a:avLst/>
          </a:prstGeom>
          <a:noFill/>
          <a:ln w="38100">
            <a:solidFill>
              <a:srgbClr val="63B7C6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66687569_win32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30677750_TF66687569" id="{5B888300-1273-41F5-A5CD-44107916CC14}" vid="{40518E2E-947D-4D54-9D53-AB7B73CA5C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purl.org/dc/dcmitype/"/>
    <ds:schemaRef ds:uri="http://schemas.microsoft.com/sharepoint/v3"/>
    <ds:schemaRef ds:uri="http://purl.org/dc/elements/1.1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http://purl.org/dc/terms/"/>
    <ds:schemaRef ds:uri="fb0879af-3eba-417a-a55a-ffe6dcd6ca7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tf66687569_win32</Template>
  <TotalTime>0</TotalTime>
  <Words>426</Words>
  <PresentationFormat>Custom</PresentationFormat>
  <Paragraphs>102</Paragraphs>
  <Slides>15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tf66687569_win32</vt:lpstr>
      <vt:lpstr>Alibaba Cloud Global AI Innovation challenge</vt:lpstr>
      <vt:lpstr>HEART DISEASE PREDICTION</vt:lpstr>
      <vt:lpstr>Problem  Statement</vt:lpstr>
      <vt:lpstr>Project  Distribution</vt:lpstr>
      <vt:lpstr>Dataset  description</vt:lpstr>
      <vt:lpstr>PAI  FLOWCHART</vt:lpstr>
      <vt:lpstr>Dataset</vt:lpstr>
      <vt:lpstr>Exploratory Data Analysis</vt:lpstr>
      <vt:lpstr>Slide 9</vt:lpstr>
      <vt:lpstr>Chi square Testing</vt:lpstr>
      <vt:lpstr>Prediction using Classification Algorithms</vt:lpstr>
      <vt:lpstr>Continue….</vt:lpstr>
      <vt:lpstr>K-Means Clustering</vt:lpstr>
      <vt:lpstr>Recommendation  system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2020-11-22T07:20:13Z</dcterms:created>
  <dcterms:modified xsi:type="dcterms:W3CDTF">2020-11-22T14:47:41Z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